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Roboto Slab"/>
      <p:regular r:id="rId16"/>
    </p:embeddedFont>
    <p:embeddedFont>
      <p:font typeface="Roboto Slab"/>
      <p:regular r:id="rId17"/>
    </p:embeddedFont>
    <p:embeddedFont>
      <p:font typeface="Roboto"/>
      <p:regular r:id="rId18"/>
    </p:embeddedFont>
    <p:embeddedFont>
      <p:font typeface="Roboto"/>
      <p:regular r:id="rId19"/>
    </p:embeddedFont>
    <p:embeddedFont>
      <p:font typeface="Roboto"/>
      <p:regular r:id="rId20"/>
    </p:embeddedFont>
    <p:embeddedFont>
      <p:font typeface="Roboto"/>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4-1.png>
</file>

<file path=ppt/media/image-5-1.png>
</file>

<file path=ppt/media/image-6-1.png>
</file>

<file path=ppt/media/image-6-2.png>
</file>

<file path=ppt/media/image-7-1.png>
</file>

<file path=ppt/media/image-7-2.png>
</file>

<file path=ppt/media/image-7-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29251"/>
            <a:ext cx="7556421" cy="1240155"/>
          </a:xfrm>
          <a:prstGeom prst="rect">
            <a:avLst/>
          </a:prstGeom>
          <a:noFill/>
          <a:ln/>
        </p:spPr>
        <p:txBody>
          <a:bodyPr wrap="square" lIns="0" tIns="0" rIns="0" bIns="0" rtlCol="0" anchor="t"/>
          <a:lstStyle/>
          <a:p>
            <a:pPr algn="l" indent="0" marL="0">
              <a:lnSpc>
                <a:spcPts val="4850"/>
              </a:lnSpc>
              <a:buNone/>
            </a:pPr>
            <a:r>
              <a:rPr lang="en-US" sz="3900" b="1" dirty="0">
                <a:solidFill>
                  <a:srgbClr val="76B9FF"/>
                </a:solidFill>
                <a:latin typeface="Roboto Slab" pitchFamily="34" charset="0"/>
                <a:ea typeface="Roboto Slab" pitchFamily="34" charset="-122"/>
                <a:cs typeface="Roboto Slab" pitchFamily="34" charset="-120"/>
              </a:rPr>
              <a:t>Starbucks Reviews Sentiment Analysis: </a:t>
            </a:r>
            <a:endParaRPr lang="en-US" sz="3900" dirty="0"/>
          </a:p>
        </p:txBody>
      </p:sp>
      <p:sp>
        <p:nvSpPr>
          <p:cNvPr id="4" name="Text 1"/>
          <p:cNvSpPr/>
          <p:nvPr/>
        </p:nvSpPr>
        <p:spPr>
          <a:xfrm>
            <a:off x="793790" y="3167063"/>
            <a:ext cx="4009430" cy="372070"/>
          </a:xfrm>
          <a:prstGeom prst="rect">
            <a:avLst/>
          </a:prstGeom>
          <a:noFill/>
          <a:ln/>
        </p:spPr>
        <p:txBody>
          <a:bodyPr wrap="none" lIns="0" tIns="0" rIns="0" bIns="0" rtlCol="0" anchor="t"/>
          <a:lstStyle/>
          <a:p>
            <a:pPr algn="l" indent="0" marL="0">
              <a:lnSpc>
                <a:spcPts val="2900"/>
              </a:lnSpc>
              <a:buNone/>
            </a:pPr>
            <a:r>
              <a:rPr lang="en-US" sz="2300" dirty="0">
                <a:solidFill>
                  <a:srgbClr val="76B9FF"/>
                </a:solidFill>
                <a:latin typeface="Roboto Slab" pitchFamily="34" charset="0"/>
                <a:ea typeface="Roboto Slab" pitchFamily="34" charset="-122"/>
                <a:cs typeface="Roboto Slab" pitchFamily="34" charset="-120"/>
              </a:rPr>
              <a:t>Unveiling Customer Insights</a:t>
            </a:r>
            <a:endParaRPr lang="en-US" sz="2300" dirty="0"/>
          </a:p>
        </p:txBody>
      </p:sp>
      <p:sp>
        <p:nvSpPr>
          <p:cNvPr id="5" name="Text 2"/>
          <p:cNvSpPr/>
          <p:nvPr/>
        </p:nvSpPr>
        <p:spPr>
          <a:xfrm>
            <a:off x="793790" y="3836789"/>
            <a:ext cx="7556421" cy="1587698"/>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This report provides a comprehensive overview and evaluation of the "Starbucks Reviews Sentiment Analysis" project. Leveraging the power of data science, this initiative delves into customer feedback to extract meaningful insights, showcasing robust data processing, natural language processing (NLP), and sophisticated data visualization skills.</a:t>
            </a:r>
            <a:endParaRPr lang="en-US" sz="1550" dirty="0"/>
          </a:p>
        </p:txBody>
      </p:sp>
      <p:sp>
        <p:nvSpPr>
          <p:cNvPr id="6" name="Text 3"/>
          <p:cNvSpPr/>
          <p:nvPr/>
        </p:nvSpPr>
        <p:spPr>
          <a:xfrm>
            <a:off x="793790" y="5647730"/>
            <a:ext cx="7556421" cy="95261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The project's meticulous approach to analyzing customer sentiment offers valuable lessons in understanding public perception and actionable strategies for business improvement.</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284446"/>
            <a:ext cx="8658463" cy="620078"/>
          </a:xfrm>
          <a:prstGeom prst="rect">
            <a:avLst/>
          </a:prstGeom>
          <a:noFill/>
          <a:ln/>
        </p:spPr>
        <p:txBody>
          <a:bodyPr wrap="none" lIns="0" tIns="0" rIns="0" bIns="0" rtlCol="0" anchor="t"/>
          <a:lstStyle/>
          <a:p>
            <a:pPr algn="l" indent="0" marL="0">
              <a:lnSpc>
                <a:spcPts val="4850"/>
              </a:lnSpc>
              <a:buNone/>
            </a:pPr>
            <a:r>
              <a:rPr lang="en-US" sz="3900" dirty="0">
                <a:solidFill>
                  <a:srgbClr val="76B9FF"/>
                </a:solidFill>
                <a:latin typeface="Roboto Slab" pitchFamily="34" charset="0"/>
                <a:ea typeface="Roboto Slab" pitchFamily="34" charset="-122"/>
                <a:cs typeface="Roboto Slab" pitchFamily="34" charset="-120"/>
              </a:rPr>
              <a:t>Project Overview and Core Objectives</a:t>
            </a:r>
            <a:endParaRPr lang="en-US" sz="3900" dirty="0"/>
          </a:p>
        </p:txBody>
      </p:sp>
      <p:sp>
        <p:nvSpPr>
          <p:cNvPr id="3" name="Text 1"/>
          <p:cNvSpPr/>
          <p:nvPr/>
        </p:nvSpPr>
        <p:spPr>
          <a:xfrm>
            <a:off x="793790" y="2380774"/>
            <a:ext cx="6279356" cy="1587698"/>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The "Starbucks Reviews Sentiment Analysis" project was initiated to gain a deeper understanding of customer feedback by systematically analyzing review data. The primary objective was to quantify sentiment, identify recurring themes, and visualize key insights that could inform business decisions.</a:t>
            </a:r>
            <a:endParaRPr lang="en-US" sz="1550" dirty="0"/>
          </a:p>
        </p:txBody>
      </p:sp>
      <p:sp>
        <p:nvSpPr>
          <p:cNvPr id="4" name="Text 2"/>
          <p:cNvSpPr/>
          <p:nvPr/>
        </p:nvSpPr>
        <p:spPr>
          <a:xfrm>
            <a:off x="793790" y="4147066"/>
            <a:ext cx="6279356" cy="1587698"/>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This involved a multi-stage process, starting from raw review data and progressing through various analytical techniques to yield actionable intelligence. The project serves as a testament to the power of data-driven approaches in enhancing customer experience and operational efficiency within the food and beverage industry.</a:t>
            </a:r>
            <a:endParaRPr lang="en-US" sz="1550" dirty="0"/>
          </a:p>
        </p:txBody>
      </p:sp>
      <p:pic>
        <p:nvPicPr>
          <p:cNvPr id="5" name="Image 0" descr="preencoded.png">    </p:cNvPr>
          <p:cNvPicPr>
            <a:picLocks noChangeAspect="1"/>
          </p:cNvPicPr>
          <p:nvPr/>
        </p:nvPicPr>
        <p:blipFill>
          <a:blip r:embed="rId1"/>
          <a:stretch>
            <a:fillRect/>
          </a:stretch>
        </p:blipFill>
        <p:spPr>
          <a:xfrm>
            <a:off x="7564874" y="2425422"/>
            <a:ext cx="6279356" cy="42963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499473"/>
            <a:ext cx="9461421" cy="620078"/>
          </a:xfrm>
          <a:prstGeom prst="rect">
            <a:avLst/>
          </a:prstGeom>
          <a:noFill/>
          <a:ln/>
        </p:spPr>
        <p:txBody>
          <a:bodyPr wrap="none" lIns="0" tIns="0" rIns="0" bIns="0" rtlCol="0" anchor="t"/>
          <a:lstStyle/>
          <a:p>
            <a:pPr algn="l" indent="0" marL="0">
              <a:lnSpc>
                <a:spcPts val="4850"/>
              </a:lnSpc>
              <a:buNone/>
            </a:pPr>
            <a:r>
              <a:rPr lang="en-US" sz="3900" dirty="0">
                <a:solidFill>
                  <a:srgbClr val="76B9FF"/>
                </a:solidFill>
                <a:latin typeface="Roboto Slab" pitchFamily="34" charset="0"/>
                <a:ea typeface="Roboto Slab" pitchFamily="34" charset="-122"/>
                <a:cs typeface="Roboto Slab" pitchFamily="34" charset="-120"/>
              </a:rPr>
              <a:t>Robust Data Preprocessing and Cleaning</a:t>
            </a:r>
            <a:endParaRPr lang="en-US" sz="3900" dirty="0"/>
          </a:p>
        </p:txBody>
      </p:sp>
      <p:sp>
        <p:nvSpPr>
          <p:cNvPr id="3" name="Text 1"/>
          <p:cNvSpPr/>
          <p:nvPr/>
        </p:nvSpPr>
        <p:spPr>
          <a:xfrm>
            <a:off x="793790" y="2516386"/>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A cornerstone of accurate sentiment analysis lies in the thorough preprocessing and cleaning of raw data. This project meticulously handled various aspects of data preparation, ensuring the integrity and usability of the dataset.</a:t>
            </a:r>
            <a:endParaRPr lang="en-US" sz="1550" dirty="0"/>
          </a:p>
        </p:txBody>
      </p:sp>
      <p:sp>
        <p:nvSpPr>
          <p:cNvPr id="4" name="Shape 2"/>
          <p:cNvSpPr/>
          <p:nvPr/>
        </p:nvSpPr>
        <p:spPr>
          <a:xfrm>
            <a:off x="793790" y="3374708"/>
            <a:ext cx="446484" cy="446484"/>
          </a:xfrm>
          <a:prstGeom prst="roundRect">
            <a:avLst>
              <a:gd name="adj" fmla="val 6668"/>
            </a:avLst>
          </a:prstGeom>
          <a:solidFill>
            <a:srgbClr val="3F4652"/>
          </a:solidFill>
          <a:ln/>
        </p:spPr>
      </p:sp>
      <p:sp>
        <p:nvSpPr>
          <p:cNvPr id="5" name="Text 3"/>
          <p:cNvSpPr/>
          <p:nvPr/>
        </p:nvSpPr>
        <p:spPr>
          <a:xfrm>
            <a:off x="868204" y="3411915"/>
            <a:ext cx="297656" cy="372070"/>
          </a:xfrm>
          <a:prstGeom prst="rect">
            <a:avLst/>
          </a:prstGeom>
          <a:noFill/>
          <a:ln/>
        </p:spPr>
        <p:txBody>
          <a:bodyPr wrap="none" lIns="0" tIns="0" rIns="0" bIns="0" rtlCol="0" anchor="t"/>
          <a:lstStyle/>
          <a:p>
            <a:pPr algn="ctr" indent="0" marL="0">
              <a:lnSpc>
                <a:spcPts val="2300"/>
              </a:lnSpc>
              <a:buNone/>
            </a:pPr>
            <a:r>
              <a:rPr lang="en-US" sz="2300" dirty="0">
                <a:solidFill>
                  <a:srgbClr val="D6E5EF"/>
                </a:solidFill>
                <a:latin typeface="Roboto Slab" pitchFamily="34" charset="0"/>
                <a:ea typeface="Roboto Slab" pitchFamily="34" charset="-122"/>
                <a:cs typeface="Roboto Slab" pitchFamily="34" charset="-120"/>
              </a:rPr>
              <a:t>1</a:t>
            </a:r>
            <a:endParaRPr lang="en-US" sz="2300" dirty="0"/>
          </a:p>
        </p:txBody>
      </p:sp>
      <p:sp>
        <p:nvSpPr>
          <p:cNvPr id="6" name="Text 4"/>
          <p:cNvSpPr/>
          <p:nvPr/>
        </p:nvSpPr>
        <p:spPr>
          <a:xfrm>
            <a:off x="1438632" y="3442930"/>
            <a:ext cx="3299103" cy="310158"/>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Roboto Slab" pitchFamily="34" charset="0"/>
                <a:ea typeface="Roboto Slab" pitchFamily="34" charset="-122"/>
                <a:cs typeface="Roboto Slab" pitchFamily="34" charset="-120"/>
              </a:rPr>
              <a:t>Missing Value Management</a:t>
            </a:r>
            <a:endParaRPr lang="en-US" sz="1950" dirty="0"/>
          </a:p>
        </p:txBody>
      </p:sp>
      <p:sp>
        <p:nvSpPr>
          <p:cNvPr id="7" name="Text 5"/>
          <p:cNvSpPr/>
          <p:nvPr/>
        </p:nvSpPr>
        <p:spPr>
          <a:xfrm>
            <a:off x="1438632" y="3872151"/>
            <a:ext cx="3537347" cy="95261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Effectively addressed and dropped null values to maintain data quality and prevent skewed analysis results.</a:t>
            </a:r>
            <a:endParaRPr lang="en-US" sz="1550" dirty="0"/>
          </a:p>
        </p:txBody>
      </p:sp>
      <p:sp>
        <p:nvSpPr>
          <p:cNvPr id="8" name="Shape 6"/>
          <p:cNvSpPr/>
          <p:nvPr/>
        </p:nvSpPr>
        <p:spPr>
          <a:xfrm>
            <a:off x="5223986" y="3374708"/>
            <a:ext cx="446484" cy="446484"/>
          </a:xfrm>
          <a:prstGeom prst="roundRect">
            <a:avLst>
              <a:gd name="adj" fmla="val 6668"/>
            </a:avLst>
          </a:prstGeom>
          <a:solidFill>
            <a:srgbClr val="3F4652"/>
          </a:solidFill>
          <a:ln/>
        </p:spPr>
      </p:sp>
      <p:sp>
        <p:nvSpPr>
          <p:cNvPr id="9" name="Text 7"/>
          <p:cNvSpPr/>
          <p:nvPr/>
        </p:nvSpPr>
        <p:spPr>
          <a:xfrm>
            <a:off x="5298400" y="3411915"/>
            <a:ext cx="297656" cy="372070"/>
          </a:xfrm>
          <a:prstGeom prst="rect">
            <a:avLst/>
          </a:prstGeom>
          <a:noFill/>
          <a:ln/>
        </p:spPr>
        <p:txBody>
          <a:bodyPr wrap="none" lIns="0" tIns="0" rIns="0" bIns="0" rtlCol="0" anchor="t"/>
          <a:lstStyle/>
          <a:p>
            <a:pPr algn="ctr" indent="0" marL="0">
              <a:lnSpc>
                <a:spcPts val="2300"/>
              </a:lnSpc>
              <a:buNone/>
            </a:pPr>
            <a:r>
              <a:rPr lang="en-US" sz="2300" dirty="0">
                <a:solidFill>
                  <a:srgbClr val="D6E5EF"/>
                </a:solidFill>
                <a:latin typeface="Roboto Slab" pitchFamily="34" charset="0"/>
                <a:ea typeface="Roboto Slab" pitchFamily="34" charset="-122"/>
                <a:cs typeface="Roboto Slab" pitchFamily="34" charset="-120"/>
              </a:rPr>
              <a:t>2</a:t>
            </a:r>
            <a:endParaRPr lang="en-US" sz="2300" dirty="0"/>
          </a:p>
        </p:txBody>
      </p:sp>
      <p:sp>
        <p:nvSpPr>
          <p:cNvPr id="10" name="Text 8"/>
          <p:cNvSpPr/>
          <p:nvPr/>
        </p:nvSpPr>
        <p:spPr>
          <a:xfrm>
            <a:off x="5868829" y="3442930"/>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Roboto Slab" pitchFamily="34" charset="0"/>
                <a:ea typeface="Roboto Slab" pitchFamily="34" charset="-122"/>
                <a:cs typeface="Roboto Slab" pitchFamily="34" charset="-120"/>
              </a:rPr>
              <a:t>Data Transformation</a:t>
            </a:r>
            <a:endParaRPr lang="en-US" sz="1950" dirty="0"/>
          </a:p>
        </p:txBody>
      </p:sp>
      <p:sp>
        <p:nvSpPr>
          <p:cNvPr id="11" name="Text 9"/>
          <p:cNvSpPr/>
          <p:nvPr/>
        </p:nvSpPr>
        <p:spPr>
          <a:xfrm>
            <a:off x="5868829" y="3872151"/>
            <a:ext cx="3537466" cy="1905238"/>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Renamed columns for clarity, converted data types (e.g., 'Rating' to int64), and extracted granular information such as 'City' from location data, parsing 'Date' into 'Month', 'Year', and 'DayOfWeek' for temporal analysis.</a:t>
            </a:r>
            <a:endParaRPr lang="en-US" sz="1550" dirty="0"/>
          </a:p>
        </p:txBody>
      </p:sp>
      <p:sp>
        <p:nvSpPr>
          <p:cNvPr id="12" name="Shape 10"/>
          <p:cNvSpPr/>
          <p:nvPr/>
        </p:nvSpPr>
        <p:spPr>
          <a:xfrm>
            <a:off x="9654302" y="3374708"/>
            <a:ext cx="446484" cy="446484"/>
          </a:xfrm>
          <a:prstGeom prst="roundRect">
            <a:avLst>
              <a:gd name="adj" fmla="val 6668"/>
            </a:avLst>
          </a:prstGeom>
          <a:solidFill>
            <a:srgbClr val="3F4652"/>
          </a:solidFill>
          <a:ln/>
        </p:spPr>
      </p:sp>
      <p:sp>
        <p:nvSpPr>
          <p:cNvPr id="13" name="Text 11"/>
          <p:cNvSpPr/>
          <p:nvPr/>
        </p:nvSpPr>
        <p:spPr>
          <a:xfrm>
            <a:off x="9728716" y="3411915"/>
            <a:ext cx="297656" cy="372070"/>
          </a:xfrm>
          <a:prstGeom prst="rect">
            <a:avLst/>
          </a:prstGeom>
          <a:noFill/>
          <a:ln/>
        </p:spPr>
        <p:txBody>
          <a:bodyPr wrap="none" lIns="0" tIns="0" rIns="0" bIns="0" rtlCol="0" anchor="t"/>
          <a:lstStyle/>
          <a:p>
            <a:pPr algn="ctr" indent="0" marL="0">
              <a:lnSpc>
                <a:spcPts val="2300"/>
              </a:lnSpc>
              <a:buNone/>
            </a:pPr>
            <a:r>
              <a:rPr lang="en-US" sz="2300" dirty="0">
                <a:solidFill>
                  <a:srgbClr val="D6E5EF"/>
                </a:solidFill>
                <a:latin typeface="Roboto Slab" pitchFamily="34" charset="0"/>
                <a:ea typeface="Roboto Slab" pitchFamily="34" charset="-122"/>
                <a:cs typeface="Roboto Slab" pitchFamily="34" charset="-120"/>
              </a:rPr>
              <a:t>3</a:t>
            </a:r>
            <a:endParaRPr lang="en-US" sz="2300" dirty="0"/>
          </a:p>
        </p:txBody>
      </p:sp>
      <p:sp>
        <p:nvSpPr>
          <p:cNvPr id="14" name="Text 12"/>
          <p:cNvSpPr/>
          <p:nvPr/>
        </p:nvSpPr>
        <p:spPr>
          <a:xfrm>
            <a:off x="10299144" y="3442930"/>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Roboto Slab" pitchFamily="34" charset="0"/>
                <a:ea typeface="Roboto Slab" pitchFamily="34" charset="-122"/>
                <a:cs typeface="Roboto Slab" pitchFamily="34" charset="-120"/>
              </a:rPr>
              <a:t>Text Cleaning</a:t>
            </a:r>
            <a:endParaRPr lang="en-US" sz="1950" dirty="0"/>
          </a:p>
        </p:txBody>
      </p:sp>
      <p:sp>
        <p:nvSpPr>
          <p:cNvPr id="15" name="Text 13"/>
          <p:cNvSpPr/>
          <p:nvPr/>
        </p:nvSpPr>
        <p:spPr>
          <a:xfrm>
            <a:off x="10299144" y="3872151"/>
            <a:ext cx="3537466" cy="2857857"/>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Implemented a dedicated clean function to preprocess review text. This involved converting text to lowercase, removing URLs, HTML tags, punctuation, and numbers, crucially utilizing NLTK for stopwords removal and stemming to standardize vocabulary for accurate sentiment analysis.</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552093"/>
            <a:ext cx="10200561" cy="620078"/>
          </a:xfrm>
          <a:prstGeom prst="rect">
            <a:avLst/>
          </a:prstGeom>
          <a:noFill/>
          <a:ln/>
        </p:spPr>
        <p:txBody>
          <a:bodyPr wrap="none" lIns="0" tIns="0" rIns="0" bIns="0" rtlCol="0" anchor="t"/>
          <a:lstStyle/>
          <a:p>
            <a:pPr algn="l" indent="0" marL="0">
              <a:lnSpc>
                <a:spcPts val="4850"/>
              </a:lnSpc>
              <a:buNone/>
            </a:pPr>
            <a:r>
              <a:rPr lang="en-US" sz="3900" dirty="0">
                <a:solidFill>
                  <a:srgbClr val="76B9FF"/>
                </a:solidFill>
                <a:latin typeface="Roboto Slab" pitchFamily="34" charset="0"/>
                <a:ea typeface="Roboto Slab" pitchFamily="34" charset="-122"/>
                <a:cs typeface="Roboto Slab" pitchFamily="34" charset="-120"/>
              </a:rPr>
              <a:t>Effective Sentiment Analysis with TextBlob</a:t>
            </a:r>
            <a:endParaRPr lang="en-US" sz="3900" dirty="0"/>
          </a:p>
        </p:txBody>
      </p:sp>
      <p:sp>
        <p:nvSpPr>
          <p:cNvPr id="3" name="Text 1"/>
          <p:cNvSpPr/>
          <p:nvPr/>
        </p:nvSpPr>
        <p:spPr>
          <a:xfrm>
            <a:off x="793790" y="1569006"/>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The project successfully employed TextBlob, a powerful Python library, for conducting sentiment analysis. This tool allowed for the efficient calculation of sentiment polarity and the subsequent classification of reviews.</a:t>
            </a:r>
            <a:endParaRPr lang="en-US" sz="1550" dirty="0"/>
          </a:p>
        </p:txBody>
      </p:sp>
      <p:sp>
        <p:nvSpPr>
          <p:cNvPr id="4" name="Text 2"/>
          <p:cNvSpPr/>
          <p:nvPr/>
        </p:nvSpPr>
        <p:spPr>
          <a:xfrm>
            <a:off x="793790" y="2605921"/>
            <a:ext cx="6279356" cy="317540"/>
          </a:xfrm>
          <a:prstGeom prst="rect">
            <a:avLst/>
          </a:prstGeom>
          <a:noFill/>
          <a:ln/>
        </p:spPr>
        <p:txBody>
          <a:bodyPr wrap="none" lIns="0" tIns="0" rIns="0" bIns="0" rtlCol="0" anchor="t"/>
          <a:lstStyle/>
          <a:p>
            <a:pPr algn="l" indent="0" marL="0">
              <a:lnSpc>
                <a:spcPts val="2500"/>
              </a:lnSpc>
              <a:buNone/>
            </a:pPr>
            <a:endParaRPr lang="en-US" sz="1550" dirty="0"/>
          </a:p>
        </p:txBody>
      </p:sp>
      <p:pic>
        <p:nvPicPr>
          <p:cNvPr id="5" name="Image 0" descr="preencoded.png">    </p:cNvPr>
          <p:cNvPicPr>
            <a:picLocks noChangeAspect="1"/>
          </p:cNvPicPr>
          <p:nvPr/>
        </p:nvPicPr>
        <p:blipFill>
          <a:blip r:embed="rId1"/>
          <a:stretch>
            <a:fillRect/>
          </a:stretch>
        </p:blipFill>
        <p:spPr>
          <a:xfrm>
            <a:off x="793790" y="3146703"/>
            <a:ext cx="4413528" cy="4307562"/>
          </a:xfrm>
          <a:prstGeom prst="rect">
            <a:avLst/>
          </a:prstGeom>
        </p:spPr>
      </p:pic>
      <p:sp>
        <p:nvSpPr>
          <p:cNvPr id="6" name="Text 3"/>
          <p:cNvSpPr/>
          <p:nvPr/>
        </p:nvSpPr>
        <p:spPr>
          <a:xfrm>
            <a:off x="7564874" y="2605921"/>
            <a:ext cx="6279356" cy="1905238"/>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TextBlob was instrumental in assigning a sentiment polarity score to each customer review. Based on these scores, reviews were categorized into 'Positive', 'Neutral', or 'Negative' using predefined thresholds. This classification provides a clear, quantitative measure of overall customer sentiment, enabling rapid identification of trends and areas of concern.</a:t>
            </a:r>
            <a:endParaRPr lang="en-US" sz="1550" dirty="0"/>
          </a:p>
        </p:txBody>
      </p:sp>
      <p:sp>
        <p:nvSpPr>
          <p:cNvPr id="7" name="Text 4"/>
          <p:cNvSpPr/>
          <p:nvPr/>
        </p:nvSpPr>
        <p:spPr>
          <a:xfrm>
            <a:off x="7564874" y="4689753"/>
            <a:ext cx="6279356" cy="95261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This systematic approach to sentiment categorization ensures consistency and provides a reliable foundation for subsequent data visualizations and actionable insights.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01968" y="345043"/>
            <a:ext cx="5386149" cy="392073"/>
          </a:xfrm>
          <a:prstGeom prst="rect">
            <a:avLst/>
          </a:prstGeom>
          <a:noFill/>
          <a:ln/>
        </p:spPr>
        <p:txBody>
          <a:bodyPr wrap="none" lIns="0" tIns="0" rIns="0" bIns="0" rtlCol="0" anchor="t"/>
          <a:lstStyle/>
          <a:p>
            <a:pPr algn="l" indent="0" marL="0">
              <a:lnSpc>
                <a:spcPts val="3050"/>
              </a:lnSpc>
              <a:buNone/>
            </a:pPr>
            <a:r>
              <a:rPr lang="en-US" sz="2450" dirty="0">
                <a:solidFill>
                  <a:srgbClr val="76B9FF"/>
                </a:solidFill>
                <a:latin typeface="Roboto Slab" pitchFamily="34" charset="0"/>
                <a:ea typeface="Roboto Slab" pitchFamily="34" charset="-122"/>
                <a:cs typeface="Roboto Slab" pitchFamily="34" charset="-120"/>
              </a:rPr>
              <a:t>Distribution of Customer Sentiments</a:t>
            </a:r>
            <a:endParaRPr lang="en-US" sz="2450" dirty="0"/>
          </a:p>
        </p:txBody>
      </p:sp>
      <p:sp>
        <p:nvSpPr>
          <p:cNvPr id="3" name="Text 1"/>
          <p:cNvSpPr/>
          <p:nvPr/>
        </p:nvSpPr>
        <p:spPr>
          <a:xfrm>
            <a:off x="501968" y="988100"/>
            <a:ext cx="13626465" cy="200739"/>
          </a:xfrm>
          <a:prstGeom prst="rect">
            <a:avLst/>
          </a:prstGeom>
          <a:noFill/>
          <a:ln/>
        </p:spPr>
        <p:txBody>
          <a:bodyPr wrap="none" lIns="0" tIns="0" rIns="0" bIns="0" rtlCol="0" anchor="t"/>
          <a:lstStyle/>
          <a:p>
            <a:pPr algn="l" indent="0" marL="0">
              <a:lnSpc>
                <a:spcPts val="1550"/>
              </a:lnSpc>
              <a:buNone/>
            </a:pPr>
            <a:r>
              <a:rPr lang="en-US" sz="950" dirty="0">
                <a:solidFill>
                  <a:srgbClr val="D6E5EF"/>
                </a:solidFill>
                <a:latin typeface="Roboto" pitchFamily="34" charset="0"/>
                <a:ea typeface="Roboto" pitchFamily="34" charset="-122"/>
                <a:cs typeface="Roboto" pitchFamily="34" charset="-120"/>
              </a:rPr>
              <a:t>Understanding the overall sentiment distribution is crucial for assessing customer satisfaction. The project provides clear insights into the proportion of positive, neutral, and negative reviews.</a:t>
            </a:r>
            <a:endParaRPr lang="en-US" sz="950" dirty="0"/>
          </a:p>
        </p:txBody>
      </p:sp>
      <p:pic>
        <p:nvPicPr>
          <p:cNvPr id="4" name="Image 0" descr="preencoded.png">    </p:cNvPr>
          <p:cNvPicPr>
            <a:picLocks noChangeAspect="1"/>
          </p:cNvPicPr>
          <p:nvPr/>
        </p:nvPicPr>
        <p:blipFill>
          <a:blip r:embed="rId1"/>
          <a:stretch>
            <a:fillRect/>
          </a:stretch>
        </p:blipFill>
        <p:spPr>
          <a:xfrm>
            <a:off x="501968" y="1329928"/>
            <a:ext cx="13626465" cy="7474744"/>
          </a:xfrm>
          <a:prstGeom prst="rect">
            <a:avLst/>
          </a:prstGeom>
        </p:spPr>
      </p:pic>
      <p:sp>
        <p:nvSpPr>
          <p:cNvPr id="5" name="Shape 2"/>
          <p:cNvSpPr/>
          <p:nvPr/>
        </p:nvSpPr>
        <p:spPr>
          <a:xfrm>
            <a:off x="4312682" y="8835152"/>
            <a:ext cx="125492" cy="125492"/>
          </a:xfrm>
          <a:prstGeom prst="roundRect">
            <a:avLst>
              <a:gd name="adj" fmla="val 14573"/>
            </a:avLst>
          </a:prstGeom>
          <a:solidFill>
            <a:srgbClr val="0C3C6E"/>
          </a:solidFill>
          <a:ln/>
        </p:spPr>
      </p:sp>
      <p:sp>
        <p:nvSpPr>
          <p:cNvPr id="6" name="Text 3"/>
          <p:cNvSpPr/>
          <p:nvPr/>
        </p:nvSpPr>
        <p:spPr>
          <a:xfrm>
            <a:off x="4499134" y="8835152"/>
            <a:ext cx="443389" cy="125492"/>
          </a:xfrm>
          <a:prstGeom prst="rect">
            <a:avLst/>
          </a:prstGeom>
          <a:noFill/>
          <a:ln/>
        </p:spPr>
        <p:txBody>
          <a:bodyPr wrap="none" lIns="0" tIns="0" rIns="0" bIns="0" rtlCol="0" anchor="t"/>
          <a:lstStyle/>
          <a:p>
            <a:pPr algn="l" indent="0" marL="0">
              <a:lnSpc>
                <a:spcPts val="950"/>
              </a:lnSpc>
              <a:buNone/>
            </a:pPr>
            <a:r>
              <a:rPr lang="en-US" sz="950" dirty="0">
                <a:solidFill>
                  <a:srgbClr val="D6E5EF"/>
                </a:solidFill>
                <a:latin typeface="Roboto" pitchFamily="34" charset="0"/>
                <a:ea typeface="Roboto" pitchFamily="34" charset="-122"/>
                <a:cs typeface="Roboto" pitchFamily="34" charset="-120"/>
              </a:rPr>
              <a:t>Positive</a:t>
            </a:r>
            <a:endParaRPr lang="en-US" sz="950" dirty="0"/>
          </a:p>
        </p:txBody>
      </p:sp>
      <p:sp>
        <p:nvSpPr>
          <p:cNvPr id="7" name="Shape 4"/>
          <p:cNvSpPr/>
          <p:nvPr/>
        </p:nvSpPr>
        <p:spPr>
          <a:xfrm>
            <a:off x="7019330" y="8835152"/>
            <a:ext cx="125492" cy="125492"/>
          </a:xfrm>
          <a:prstGeom prst="roundRect">
            <a:avLst>
              <a:gd name="adj" fmla="val 14573"/>
            </a:avLst>
          </a:prstGeom>
          <a:solidFill>
            <a:srgbClr val="1877DB"/>
          </a:solidFill>
          <a:ln/>
        </p:spPr>
      </p:sp>
      <p:sp>
        <p:nvSpPr>
          <p:cNvPr id="8" name="Text 5"/>
          <p:cNvSpPr/>
          <p:nvPr/>
        </p:nvSpPr>
        <p:spPr>
          <a:xfrm>
            <a:off x="7205782" y="8835152"/>
            <a:ext cx="405170" cy="125492"/>
          </a:xfrm>
          <a:prstGeom prst="rect">
            <a:avLst/>
          </a:prstGeom>
          <a:noFill/>
          <a:ln/>
        </p:spPr>
        <p:txBody>
          <a:bodyPr wrap="none" lIns="0" tIns="0" rIns="0" bIns="0" rtlCol="0" anchor="t"/>
          <a:lstStyle/>
          <a:p>
            <a:pPr algn="l" indent="0" marL="0">
              <a:lnSpc>
                <a:spcPts val="950"/>
              </a:lnSpc>
              <a:buNone/>
            </a:pPr>
            <a:r>
              <a:rPr lang="en-US" sz="950" dirty="0">
                <a:solidFill>
                  <a:srgbClr val="D6E5EF"/>
                </a:solidFill>
                <a:latin typeface="Roboto" pitchFamily="34" charset="0"/>
                <a:ea typeface="Roboto" pitchFamily="34" charset="-122"/>
                <a:cs typeface="Roboto" pitchFamily="34" charset="-120"/>
              </a:rPr>
              <a:t>Neutral</a:t>
            </a:r>
            <a:endParaRPr lang="en-US" sz="950" dirty="0"/>
          </a:p>
        </p:txBody>
      </p:sp>
      <p:sp>
        <p:nvSpPr>
          <p:cNvPr id="9" name="Shape 6"/>
          <p:cNvSpPr/>
          <p:nvPr/>
        </p:nvSpPr>
        <p:spPr>
          <a:xfrm>
            <a:off x="9687878" y="8835152"/>
            <a:ext cx="125492" cy="125492"/>
          </a:xfrm>
          <a:prstGeom prst="roundRect">
            <a:avLst>
              <a:gd name="adj" fmla="val 14573"/>
            </a:avLst>
          </a:prstGeom>
          <a:solidFill>
            <a:srgbClr val="7BB4F0"/>
          </a:solidFill>
          <a:ln/>
        </p:spPr>
      </p:sp>
      <p:sp>
        <p:nvSpPr>
          <p:cNvPr id="10" name="Text 7"/>
          <p:cNvSpPr/>
          <p:nvPr/>
        </p:nvSpPr>
        <p:spPr>
          <a:xfrm>
            <a:off x="9874329" y="8835152"/>
            <a:ext cx="492919" cy="125492"/>
          </a:xfrm>
          <a:prstGeom prst="rect">
            <a:avLst/>
          </a:prstGeom>
          <a:noFill/>
          <a:ln/>
        </p:spPr>
        <p:txBody>
          <a:bodyPr wrap="none" lIns="0" tIns="0" rIns="0" bIns="0" rtlCol="0" anchor="t"/>
          <a:lstStyle/>
          <a:p>
            <a:pPr algn="l" indent="0" marL="0">
              <a:lnSpc>
                <a:spcPts val="950"/>
              </a:lnSpc>
              <a:buNone/>
            </a:pPr>
            <a:r>
              <a:rPr lang="en-US" sz="950" dirty="0">
                <a:solidFill>
                  <a:srgbClr val="D6E5EF"/>
                </a:solidFill>
                <a:latin typeface="Roboto" pitchFamily="34" charset="0"/>
                <a:ea typeface="Roboto" pitchFamily="34" charset="-122"/>
                <a:cs typeface="Roboto" pitchFamily="34" charset="-120"/>
              </a:rPr>
              <a:t>Negative</a:t>
            </a:r>
            <a:endParaRPr lang="en-US" sz="950" dirty="0"/>
          </a:p>
        </p:txBody>
      </p:sp>
      <p:sp>
        <p:nvSpPr>
          <p:cNvPr id="11" name="Text 8"/>
          <p:cNvSpPr/>
          <p:nvPr/>
        </p:nvSpPr>
        <p:spPr>
          <a:xfrm>
            <a:off x="501968" y="9101733"/>
            <a:ext cx="13626465" cy="401479"/>
          </a:xfrm>
          <a:prstGeom prst="rect">
            <a:avLst/>
          </a:prstGeom>
          <a:noFill/>
          <a:ln/>
        </p:spPr>
        <p:txBody>
          <a:bodyPr wrap="square" lIns="0" tIns="0" rIns="0" bIns="0" rtlCol="0" anchor="t"/>
          <a:lstStyle/>
          <a:p>
            <a:pPr algn="l" indent="0" marL="0">
              <a:lnSpc>
                <a:spcPts val="1550"/>
              </a:lnSpc>
              <a:buNone/>
            </a:pPr>
            <a:r>
              <a:rPr lang="en-US" sz="950" dirty="0">
                <a:solidFill>
                  <a:srgbClr val="D6E5EF"/>
                </a:solidFill>
                <a:latin typeface="Roboto" pitchFamily="34" charset="0"/>
                <a:ea typeface="Roboto" pitchFamily="34" charset="-122"/>
                <a:cs typeface="Roboto" pitchFamily="34" charset="-120"/>
              </a:rPr>
              <a:t>The donut chart illustrates that a significant majority of Starbucks reviews are positive, indicating a generally favorable customer experience. While neutral and negative sentiments are present, their smaller proportions suggest specific areas for improvement rather than widespread dissatisfaction.</a:t>
            </a:r>
            <a:endParaRPr lang="en-US" sz="9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67941" y="459224"/>
            <a:ext cx="8424743" cy="521851"/>
          </a:xfrm>
          <a:prstGeom prst="rect">
            <a:avLst/>
          </a:prstGeom>
          <a:noFill/>
          <a:ln/>
        </p:spPr>
        <p:txBody>
          <a:bodyPr wrap="none" lIns="0" tIns="0" rIns="0" bIns="0" rtlCol="0" anchor="t"/>
          <a:lstStyle/>
          <a:p>
            <a:pPr algn="l" indent="0" marL="0">
              <a:lnSpc>
                <a:spcPts val="4100"/>
              </a:lnSpc>
              <a:buNone/>
            </a:pPr>
            <a:r>
              <a:rPr lang="en-US" sz="3250" dirty="0">
                <a:solidFill>
                  <a:srgbClr val="76B9FF"/>
                </a:solidFill>
                <a:latin typeface="Roboto Slab" pitchFamily="34" charset="0"/>
                <a:ea typeface="Roboto Slab" pitchFamily="34" charset="-122"/>
                <a:cs typeface="Roboto Slab" pitchFamily="34" charset="-120"/>
              </a:rPr>
              <a:t>Visualizing Key Themes with Word Clouds</a:t>
            </a:r>
            <a:endParaRPr lang="en-US" sz="3250" dirty="0"/>
          </a:p>
        </p:txBody>
      </p:sp>
      <p:sp>
        <p:nvSpPr>
          <p:cNvPr id="3" name="Text 1"/>
          <p:cNvSpPr/>
          <p:nvPr/>
        </p:nvSpPr>
        <p:spPr>
          <a:xfrm>
            <a:off x="667941" y="1315045"/>
            <a:ext cx="13294519" cy="534352"/>
          </a:xfrm>
          <a:prstGeom prst="rect">
            <a:avLst/>
          </a:prstGeom>
          <a:noFill/>
          <a:ln/>
        </p:spPr>
        <p:txBody>
          <a:bodyPr wrap="square" lIns="0" tIns="0" rIns="0" bIns="0" rtlCol="0" anchor="t"/>
          <a:lstStyle/>
          <a:p>
            <a:pPr algn="l" indent="0" marL="0">
              <a:lnSpc>
                <a:spcPts val="2100"/>
              </a:lnSpc>
              <a:buNone/>
            </a:pPr>
            <a:r>
              <a:rPr lang="en-US" sz="1300" dirty="0">
                <a:solidFill>
                  <a:srgbClr val="D6E5EF"/>
                </a:solidFill>
                <a:latin typeface="Roboto" pitchFamily="34" charset="0"/>
                <a:ea typeface="Roboto" pitchFamily="34" charset="-122"/>
                <a:cs typeface="Roboto" pitchFamily="34" charset="-120"/>
              </a:rPr>
              <a:t>Word clouds offer an immediate and intuitive visual representation of the most frequently used terms within different sentiment categories. This allows for quick identification of recurring themes and dominant topics in customer feedback.</a:t>
            </a:r>
            <a:endParaRPr lang="en-US" sz="1300" dirty="0"/>
          </a:p>
        </p:txBody>
      </p:sp>
      <p:pic>
        <p:nvPicPr>
          <p:cNvPr id="4" name="Image 0" descr="preencoded.png">    </p:cNvPr>
          <p:cNvPicPr>
            <a:picLocks noChangeAspect="1"/>
          </p:cNvPicPr>
          <p:nvPr/>
        </p:nvPicPr>
        <p:blipFill>
          <a:blip r:embed="rId1"/>
          <a:stretch>
            <a:fillRect/>
          </a:stretch>
        </p:blipFill>
        <p:spPr>
          <a:xfrm>
            <a:off x="667941" y="2224921"/>
            <a:ext cx="6443543" cy="4408646"/>
          </a:xfrm>
          <a:prstGeom prst="rect">
            <a:avLst/>
          </a:prstGeom>
        </p:spPr>
      </p:pic>
      <p:sp>
        <p:nvSpPr>
          <p:cNvPr id="5" name="Text 2"/>
          <p:cNvSpPr/>
          <p:nvPr/>
        </p:nvSpPr>
        <p:spPr>
          <a:xfrm>
            <a:off x="667941" y="6821329"/>
            <a:ext cx="2087523" cy="260866"/>
          </a:xfrm>
          <a:prstGeom prst="rect">
            <a:avLst/>
          </a:prstGeom>
          <a:noFill/>
          <a:ln/>
        </p:spPr>
        <p:txBody>
          <a:bodyPr wrap="none" lIns="0" tIns="0" rIns="0" bIns="0" rtlCol="0" anchor="t"/>
          <a:lstStyle/>
          <a:p>
            <a:pPr algn="l" indent="0" marL="0">
              <a:lnSpc>
                <a:spcPts val="2050"/>
              </a:lnSpc>
              <a:buNone/>
            </a:pPr>
            <a:r>
              <a:rPr lang="en-US" sz="1600" dirty="0">
                <a:solidFill>
                  <a:srgbClr val="76B9FF"/>
                </a:solidFill>
                <a:latin typeface="Roboto Slab" pitchFamily="34" charset="0"/>
                <a:ea typeface="Roboto Slab" pitchFamily="34" charset="-122"/>
                <a:cs typeface="Roboto Slab" pitchFamily="34" charset="-120"/>
              </a:rPr>
              <a:t>Positive Word Cloud</a:t>
            </a:r>
            <a:endParaRPr lang="en-US" sz="1600" dirty="0"/>
          </a:p>
        </p:txBody>
      </p:sp>
      <p:sp>
        <p:nvSpPr>
          <p:cNvPr id="6" name="Text 3"/>
          <p:cNvSpPr/>
          <p:nvPr/>
        </p:nvSpPr>
        <p:spPr>
          <a:xfrm>
            <a:off x="667941" y="7249120"/>
            <a:ext cx="6443543" cy="801529"/>
          </a:xfrm>
          <a:prstGeom prst="rect">
            <a:avLst/>
          </a:prstGeom>
          <a:noFill/>
          <a:ln/>
        </p:spPr>
        <p:txBody>
          <a:bodyPr wrap="square" lIns="0" tIns="0" rIns="0" bIns="0" rtlCol="0" anchor="t"/>
          <a:lstStyle/>
          <a:p>
            <a:pPr algn="l" indent="0" marL="0">
              <a:lnSpc>
                <a:spcPts val="2100"/>
              </a:lnSpc>
              <a:buNone/>
            </a:pPr>
            <a:r>
              <a:rPr lang="en-US" sz="1300" dirty="0">
                <a:solidFill>
                  <a:srgbClr val="D6E5EF"/>
                </a:solidFill>
                <a:latin typeface="Roboto" pitchFamily="34" charset="0"/>
                <a:ea typeface="Roboto" pitchFamily="34" charset="-122"/>
                <a:cs typeface="Roboto" pitchFamily="34" charset="-120"/>
              </a:rPr>
              <a:t>This word cloud highlights common positive terms, such as "delicious," "friendly," and "excellent," providing direct insight into what customers appreciate most about their Starbucks experience.</a:t>
            </a:r>
            <a:endParaRPr lang="en-US" sz="1300" dirty="0"/>
          </a:p>
        </p:txBody>
      </p:sp>
      <p:pic>
        <p:nvPicPr>
          <p:cNvPr id="7" name="Image 1" descr="preencoded.png">    </p:cNvPr>
          <p:cNvPicPr>
            <a:picLocks noChangeAspect="1"/>
          </p:cNvPicPr>
          <p:nvPr/>
        </p:nvPicPr>
        <p:blipFill>
          <a:blip r:embed="rId2"/>
          <a:stretch>
            <a:fillRect/>
          </a:stretch>
        </p:blipFill>
        <p:spPr>
          <a:xfrm>
            <a:off x="7526536" y="2224921"/>
            <a:ext cx="6443543" cy="4408646"/>
          </a:xfrm>
          <a:prstGeom prst="rect">
            <a:avLst/>
          </a:prstGeom>
        </p:spPr>
      </p:pic>
      <p:sp>
        <p:nvSpPr>
          <p:cNvPr id="8" name="Text 4"/>
          <p:cNvSpPr/>
          <p:nvPr/>
        </p:nvSpPr>
        <p:spPr>
          <a:xfrm>
            <a:off x="7526536" y="6821329"/>
            <a:ext cx="2087523" cy="260866"/>
          </a:xfrm>
          <a:prstGeom prst="rect">
            <a:avLst/>
          </a:prstGeom>
          <a:noFill/>
          <a:ln/>
        </p:spPr>
        <p:txBody>
          <a:bodyPr wrap="none" lIns="0" tIns="0" rIns="0" bIns="0" rtlCol="0" anchor="t"/>
          <a:lstStyle/>
          <a:p>
            <a:pPr algn="l" indent="0" marL="0">
              <a:lnSpc>
                <a:spcPts val="2050"/>
              </a:lnSpc>
              <a:buNone/>
            </a:pPr>
            <a:r>
              <a:rPr lang="en-US" sz="1600" dirty="0">
                <a:solidFill>
                  <a:srgbClr val="76B9FF"/>
                </a:solidFill>
                <a:latin typeface="Roboto Slab" pitchFamily="34" charset="0"/>
                <a:ea typeface="Roboto Slab" pitchFamily="34" charset="-122"/>
                <a:cs typeface="Roboto Slab" pitchFamily="34" charset="-120"/>
              </a:rPr>
              <a:t>Negative Word Cloud</a:t>
            </a:r>
            <a:endParaRPr lang="en-US" sz="1600" dirty="0"/>
          </a:p>
        </p:txBody>
      </p:sp>
      <p:sp>
        <p:nvSpPr>
          <p:cNvPr id="9" name="Text 5"/>
          <p:cNvSpPr/>
          <p:nvPr/>
        </p:nvSpPr>
        <p:spPr>
          <a:xfrm>
            <a:off x="7526536" y="7249120"/>
            <a:ext cx="6443543" cy="801529"/>
          </a:xfrm>
          <a:prstGeom prst="rect">
            <a:avLst/>
          </a:prstGeom>
          <a:noFill/>
          <a:ln/>
        </p:spPr>
        <p:txBody>
          <a:bodyPr wrap="square" lIns="0" tIns="0" rIns="0" bIns="0" rtlCol="0" anchor="t"/>
          <a:lstStyle/>
          <a:p>
            <a:pPr algn="l" indent="0" marL="0">
              <a:lnSpc>
                <a:spcPts val="2100"/>
              </a:lnSpc>
              <a:buNone/>
            </a:pPr>
            <a:r>
              <a:rPr lang="en-US" sz="1300" dirty="0">
                <a:solidFill>
                  <a:srgbClr val="D6E5EF"/>
                </a:solidFill>
                <a:latin typeface="Roboto" pitchFamily="34" charset="0"/>
                <a:ea typeface="Roboto" pitchFamily="34" charset="-122"/>
                <a:cs typeface="Roboto" pitchFamily="34" charset="-120"/>
              </a:rPr>
              <a:t>Conversely, this word cloud for negative reviews reveals words like "slow," "dirty," and "expensive," pinpointing specific pain points that require attention and operational adjustments.</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3" name="Text 0"/>
          <p:cNvSpPr/>
          <p:nvPr/>
        </p:nvSpPr>
        <p:spPr>
          <a:xfrm>
            <a:off x="4451390" y="979408"/>
            <a:ext cx="9385221" cy="1240155"/>
          </a:xfrm>
          <a:prstGeom prst="rect">
            <a:avLst/>
          </a:prstGeom>
          <a:noFill/>
          <a:ln/>
        </p:spPr>
        <p:txBody>
          <a:bodyPr wrap="square" lIns="0" tIns="0" rIns="0" bIns="0" rtlCol="0" anchor="t"/>
          <a:lstStyle/>
          <a:p>
            <a:pPr algn="l" indent="0" marL="0">
              <a:lnSpc>
                <a:spcPts val="4850"/>
              </a:lnSpc>
              <a:buNone/>
            </a:pPr>
            <a:r>
              <a:rPr lang="en-US" sz="3900" dirty="0">
                <a:solidFill>
                  <a:srgbClr val="76B9FF"/>
                </a:solidFill>
                <a:latin typeface="Roboto Slab" pitchFamily="34" charset="0"/>
                <a:ea typeface="Roboto Slab" pitchFamily="34" charset="-122"/>
                <a:cs typeface="Roboto Slab" pitchFamily="34" charset="-120"/>
              </a:rPr>
              <a:t>In-Depth Issue Analysis and Rating Correlation</a:t>
            </a:r>
            <a:endParaRPr lang="en-US" sz="3900" dirty="0"/>
          </a:p>
        </p:txBody>
      </p:sp>
      <p:sp>
        <p:nvSpPr>
          <p:cNvPr id="4" name="Text 1"/>
          <p:cNvSpPr/>
          <p:nvPr/>
        </p:nvSpPr>
        <p:spPr>
          <a:xfrm>
            <a:off x="4451390" y="2517219"/>
            <a:ext cx="9385221" cy="63507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Beyond general sentiment, the project provides sophisticated visualizations that delve into specific issues and their relationship with customer ratings. This granular analysis is critical for targeted problem-solving.</a:t>
            </a:r>
            <a:endParaRPr lang="en-US" sz="1550" dirty="0"/>
          </a:p>
        </p:txBody>
      </p:sp>
      <p:pic>
        <p:nvPicPr>
          <p:cNvPr id="5" name="Image 1" descr="preencoded.png">    </p:cNvPr>
          <p:cNvPicPr>
            <a:picLocks noChangeAspect="1"/>
          </p:cNvPicPr>
          <p:nvPr/>
        </p:nvPicPr>
        <p:blipFill>
          <a:blip r:embed="rId2"/>
          <a:stretch>
            <a:fillRect/>
          </a:stretch>
        </p:blipFill>
        <p:spPr>
          <a:xfrm>
            <a:off x="4451390" y="3375541"/>
            <a:ext cx="992267" cy="1778556"/>
          </a:xfrm>
          <a:prstGeom prst="rect">
            <a:avLst/>
          </a:prstGeom>
        </p:spPr>
      </p:pic>
      <p:sp>
        <p:nvSpPr>
          <p:cNvPr id="6" name="Text 2"/>
          <p:cNvSpPr/>
          <p:nvPr/>
        </p:nvSpPr>
        <p:spPr>
          <a:xfrm>
            <a:off x="5642015" y="3573899"/>
            <a:ext cx="2594967" cy="310158"/>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Roboto Slab" pitchFamily="34" charset="0"/>
                <a:ea typeface="Roboto Slab" pitchFamily="34" charset="-122"/>
                <a:cs typeface="Roboto Slab" pitchFamily="34" charset="-120"/>
              </a:rPr>
              <a:t>Identifying Key Issues</a:t>
            </a:r>
            <a:endParaRPr lang="en-US" sz="1950" dirty="0"/>
          </a:p>
        </p:txBody>
      </p:sp>
      <p:sp>
        <p:nvSpPr>
          <p:cNvPr id="7" name="Text 3"/>
          <p:cNvSpPr/>
          <p:nvPr/>
        </p:nvSpPr>
        <p:spPr>
          <a:xfrm>
            <a:off x="5642015" y="4003119"/>
            <a:ext cx="8194596" cy="95261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A treemap effectively visualizes the distribution of identified issues within Starbucks reviews, highlighting the most prevalent problems reported by customers, such as "long wait times" or "unclean stores."</a:t>
            </a:r>
            <a:endParaRPr lang="en-US" sz="1550" dirty="0"/>
          </a:p>
        </p:txBody>
      </p:sp>
      <p:pic>
        <p:nvPicPr>
          <p:cNvPr id="8" name="Image 2" descr="preencoded.png">    </p:cNvPr>
          <p:cNvPicPr>
            <a:picLocks noChangeAspect="1"/>
          </p:cNvPicPr>
          <p:nvPr/>
        </p:nvPicPr>
        <p:blipFill>
          <a:blip r:embed="rId3"/>
          <a:stretch>
            <a:fillRect/>
          </a:stretch>
        </p:blipFill>
        <p:spPr>
          <a:xfrm>
            <a:off x="4451390" y="5154097"/>
            <a:ext cx="992267" cy="2096095"/>
          </a:xfrm>
          <a:prstGeom prst="rect">
            <a:avLst/>
          </a:prstGeom>
        </p:spPr>
      </p:pic>
      <p:sp>
        <p:nvSpPr>
          <p:cNvPr id="9" name="Text 4"/>
          <p:cNvSpPr/>
          <p:nvPr/>
        </p:nvSpPr>
        <p:spPr>
          <a:xfrm>
            <a:off x="5642015" y="5352455"/>
            <a:ext cx="3155871" cy="310158"/>
          </a:xfrm>
          <a:prstGeom prst="rect">
            <a:avLst/>
          </a:prstGeom>
          <a:noFill/>
          <a:ln/>
        </p:spPr>
        <p:txBody>
          <a:bodyPr wrap="none" lIns="0" tIns="0" rIns="0" bIns="0" rtlCol="0" anchor="t"/>
          <a:lstStyle/>
          <a:p>
            <a:pPr algn="l" indent="0" marL="0">
              <a:lnSpc>
                <a:spcPts val="2400"/>
              </a:lnSpc>
              <a:buNone/>
            </a:pPr>
            <a:r>
              <a:rPr lang="en-US" sz="1950" dirty="0">
                <a:solidFill>
                  <a:srgbClr val="D6E5EF"/>
                </a:solidFill>
                <a:latin typeface="Roboto Slab" pitchFamily="34" charset="0"/>
                <a:ea typeface="Roboto Slab" pitchFamily="34" charset="-122"/>
                <a:cs typeface="Roboto Slab" pitchFamily="34" charset="-120"/>
              </a:rPr>
              <a:t>Issues &amp; Rating Correlation</a:t>
            </a:r>
            <a:endParaRPr lang="en-US" sz="1950" dirty="0"/>
          </a:p>
        </p:txBody>
      </p:sp>
      <p:sp>
        <p:nvSpPr>
          <p:cNvPr id="10" name="Text 5"/>
          <p:cNvSpPr/>
          <p:nvPr/>
        </p:nvSpPr>
        <p:spPr>
          <a:xfrm>
            <a:off x="5642015" y="5781675"/>
            <a:ext cx="8194596" cy="127015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A stacked bar chart brilliantly demonstrates how different issues correlate with various customer ratings. For instance, it might show that "rude staff" frequently leads to 1-star ratings, while "slow service" might result in 3-star ratings, allowing for a deeper understanding of specific problem areas and their impact.</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475423"/>
            <a:ext cx="13042821" cy="1240155"/>
          </a:xfrm>
          <a:prstGeom prst="rect">
            <a:avLst/>
          </a:prstGeom>
          <a:noFill/>
          <a:ln/>
        </p:spPr>
        <p:txBody>
          <a:bodyPr wrap="square" lIns="0" tIns="0" rIns="0" bIns="0" rtlCol="0" anchor="t"/>
          <a:lstStyle/>
          <a:p>
            <a:pPr algn="l" indent="0" marL="0">
              <a:lnSpc>
                <a:spcPts val="4850"/>
              </a:lnSpc>
              <a:buNone/>
            </a:pPr>
            <a:r>
              <a:rPr lang="en-US" sz="3900" dirty="0">
                <a:solidFill>
                  <a:srgbClr val="76B9FF"/>
                </a:solidFill>
                <a:latin typeface="Roboto Slab" pitchFamily="34" charset="0"/>
                <a:ea typeface="Roboto Slab" pitchFamily="34" charset="-122"/>
                <a:cs typeface="Roboto Slab" pitchFamily="34" charset="-120"/>
              </a:rPr>
              <a:t>Recommendations for Starbucks Based on Sentiment Analysis</a:t>
            </a:r>
            <a:endParaRPr lang="en-US" sz="3900" dirty="0"/>
          </a:p>
        </p:txBody>
      </p:sp>
      <p:sp>
        <p:nvSpPr>
          <p:cNvPr id="3" name="Text 1"/>
          <p:cNvSpPr/>
          <p:nvPr/>
        </p:nvSpPr>
        <p:spPr>
          <a:xfrm>
            <a:off x="793790" y="3082647"/>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D6E5EF"/>
                </a:solidFill>
                <a:latin typeface="Roboto" pitchFamily="34" charset="0"/>
                <a:ea typeface="Roboto" pitchFamily="34" charset="-122"/>
                <a:cs typeface="Roboto" pitchFamily="34" charset="-120"/>
              </a:rPr>
              <a:t>Enhance Customer Service Training</a:t>
            </a:r>
            <a:pPr algn="l" indent="0" marL="0">
              <a:lnSpc>
                <a:spcPts val="2500"/>
              </a:lnSpc>
              <a:buNone/>
            </a:pPr>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Invest in regular training programs for baristas to ensure consistent friendliness and accuracy in orders.</a:t>
            </a:r>
            <a:endParaRPr lang="en-US" sz="1550" dirty="0"/>
          </a:p>
        </p:txBody>
      </p:sp>
      <p:sp>
        <p:nvSpPr>
          <p:cNvPr id="4" name="Text 2"/>
          <p:cNvSpPr/>
          <p:nvPr/>
        </p:nvSpPr>
        <p:spPr>
          <a:xfrm>
            <a:off x="793790" y="4104680"/>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D6E5EF"/>
                </a:solidFill>
                <a:latin typeface="Roboto" pitchFamily="34" charset="0"/>
                <a:ea typeface="Roboto" pitchFamily="34" charset="-122"/>
                <a:cs typeface="Roboto" pitchFamily="34" charset="-120"/>
              </a:rPr>
              <a:t>Improve Product Consistency</a:t>
            </a:r>
            <a:pPr algn="l" indent="0" marL="0">
              <a:lnSpc>
                <a:spcPts val="2500"/>
              </a:lnSpc>
              <a:buNone/>
            </a:pPr>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Address common complaints regarding product taste and quality, especially for seasonal launches.</a:t>
            </a:r>
            <a:endParaRPr lang="en-US" sz="1550" dirty="0"/>
          </a:p>
        </p:txBody>
      </p:sp>
      <p:sp>
        <p:nvSpPr>
          <p:cNvPr id="5" name="Text 3"/>
          <p:cNvSpPr/>
          <p:nvPr/>
        </p:nvSpPr>
        <p:spPr>
          <a:xfrm>
            <a:off x="793790" y="5126712"/>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D6E5EF"/>
                </a:solidFill>
                <a:latin typeface="Roboto" pitchFamily="34" charset="0"/>
                <a:ea typeface="Roboto" pitchFamily="34" charset="-122"/>
                <a:cs typeface="Roboto" pitchFamily="34" charset="-120"/>
              </a:rPr>
              <a:t>Monitor High-Risk Locations</a:t>
            </a:r>
            <a:pPr algn="l" indent="0" marL="0">
              <a:lnSpc>
                <a:spcPts val="2500"/>
              </a:lnSpc>
              <a:buNone/>
            </a:pPr>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Use sentiment insights to identify branches with recurring negative feedback and take corrective actions.</a:t>
            </a:r>
            <a:endParaRPr lang="en-US" sz="1550" dirty="0"/>
          </a:p>
        </p:txBody>
      </p:sp>
      <p:sp>
        <p:nvSpPr>
          <p:cNvPr id="6" name="Text 4"/>
          <p:cNvSpPr/>
          <p:nvPr/>
        </p:nvSpPr>
        <p:spPr>
          <a:xfrm>
            <a:off x="793790" y="6257925"/>
            <a:ext cx="6279356" cy="317540"/>
          </a:xfrm>
          <a:prstGeom prst="rect">
            <a:avLst/>
          </a:prstGeom>
          <a:noFill/>
          <a:ln/>
        </p:spPr>
        <p:txBody>
          <a:bodyPr wrap="none" lIns="0" tIns="0" rIns="0" bIns="0" rtlCol="0" anchor="t"/>
          <a:lstStyle/>
          <a:p>
            <a:pPr algn="l" indent="0" marL="0">
              <a:lnSpc>
                <a:spcPts val="2500"/>
              </a:lnSpc>
              <a:buNone/>
            </a:pPr>
            <a:endParaRPr lang="en-US" sz="1550" dirty="0"/>
          </a:p>
        </p:txBody>
      </p:sp>
      <p:sp>
        <p:nvSpPr>
          <p:cNvPr id="7" name="Text 5"/>
          <p:cNvSpPr/>
          <p:nvPr/>
        </p:nvSpPr>
        <p:spPr>
          <a:xfrm>
            <a:off x="7564874" y="3082647"/>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D6E5EF"/>
                </a:solidFill>
                <a:latin typeface="Roboto" pitchFamily="34" charset="0"/>
                <a:ea typeface="Roboto" pitchFamily="34" charset="-122"/>
                <a:cs typeface="Roboto" pitchFamily="34" charset="-120"/>
              </a:rPr>
              <a:t>Strengthen Feedback Loops</a:t>
            </a:r>
            <a:pPr algn="l" indent="0" marL="0">
              <a:lnSpc>
                <a:spcPts val="2500"/>
              </a:lnSpc>
              <a:buNone/>
            </a:pPr>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Encourage more customers to leave reviews and create a system to respond to them effectively.</a:t>
            </a:r>
            <a:endParaRPr lang="en-US" sz="1550" dirty="0"/>
          </a:p>
        </p:txBody>
      </p:sp>
      <p:sp>
        <p:nvSpPr>
          <p:cNvPr id="8" name="Text 6"/>
          <p:cNvSpPr/>
          <p:nvPr/>
        </p:nvSpPr>
        <p:spPr>
          <a:xfrm>
            <a:off x="7564874" y="4104680"/>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D6E5EF"/>
                </a:solidFill>
                <a:latin typeface="Roboto" pitchFamily="34" charset="0"/>
                <a:ea typeface="Roboto" pitchFamily="34" charset="-122"/>
                <a:cs typeface="Roboto" pitchFamily="34" charset="-120"/>
              </a:rPr>
              <a:t>Boost Positive Experiences</a:t>
            </a:r>
            <a:pPr algn="l" indent="0" marL="0">
              <a:lnSpc>
                <a:spcPts val="2500"/>
              </a:lnSpc>
              <a:buNone/>
            </a:pPr>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Recognize and reward employees who are frequently mentioned positively in reviews to motivate excellence.</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805345"/>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76B9FF"/>
                </a:solidFill>
                <a:latin typeface="Roboto Slab" pitchFamily="34" charset="0"/>
                <a:ea typeface="Roboto Slab" pitchFamily="34" charset="-122"/>
                <a:cs typeface="Roboto Slab" pitchFamily="34" charset="-120"/>
              </a:rPr>
              <a:t>Conclusion: Actionable Insights for Improvement</a:t>
            </a:r>
            <a:endParaRPr lang="en-US" sz="3900" dirty="0"/>
          </a:p>
        </p:txBody>
      </p:sp>
      <p:sp>
        <p:nvSpPr>
          <p:cNvPr id="4" name="Text 1"/>
          <p:cNvSpPr/>
          <p:nvPr/>
        </p:nvSpPr>
        <p:spPr>
          <a:xfrm>
            <a:off x="6280190" y="3343156"/>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The Starbucks Reviews Sentiment Analysis project is a well-structured and thoughtfully executed analysis. It effectively combines data manipulation, NLP techniques, and compelling visualizations to extract meaningful and actionable insights from customer reviews.</a:t>
            </a:r>
            <a:endParaRPr lang="en-US" sz="1550" dirty="0"/>
          </a:p>
        </p:txBody>
      </p:sp>
      <p:sp>
        <p:nvSpPr>
          <p:cNvPr id="5" name="Text 2"/>
          <p:cNvSpPr/>
          <p:nvPr/>
        </p:nvSpPr>
        <p:spPr>
          <a:xfrm>
            <a:off x="6280190" y="4836557"/>
            <a:ext cx="7556421" cy="1587698"/>
          </a:xfrm>
          <a:prstGeom prst="rect">
            <a:avLst/>
          </a:prstGeom>
          <a:noFill/>
          <a:ln/>
        </p:spPr>
        <p:txBody>
          <a:bodyPr wrap="square" lIns="0" tIns="0" rIns="0" bIns="0" rtlCol="0" anchor="t"/>
          <a:lstStyle/>
          <a:p>
            <a:pPr algn="l" indent="0" marL="0">
              <a:lnSpc>
                <a:spcPts val="2500"/>
              </a:lnSpc>
              <a:buNone/>
            </a:pPr>
            <a:r>
              <a:rPr lang="en-US" sz="1550" dirty="0">
                <a:solidFill>
                  <a:srgbClr val="D6E5EF"/>
                </a:solidFill>
                <a:latin typeface="Roboto" pitchFamily="34" charset="0"/>
                <a:ea typeface="Roboto" pitchFamily="34" charset="-122"/>
                <a:cs typeface="Roboto" pitchFamily="34" charset="-120"/>
              </a:rPr>
              <a:t>The project highlights a strong understanding of data science methodologies and the ability to present complex findings in an accessible manner. The insights gained, such as predominant positive sentiment tempered by specific operational concerns, provide a clear roadmap for Starbucks to enhance customer experience, refine service delivery, and ultimately drive continued success.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2025-06-20T13:16:28Z</dcterms:created>
  <dcterms:modified xsi:type="dcterms:W3CDTF">2025-06-20T13:16:28Z</dcterms:modified>
</cp:coreProperties>
</file>